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57"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82D0BB7-7D3A-4951-A613-BAD23B937D43}" type="datetimeFigureOut">
              <a:rPr lang="el-GR" smtClean="0"/>
              <a:pPr/>
              <a:t>7/12/2014</a:t>
            </a:fld>
            <a:endParaRPr lang="el-GR"/>
          </a:p>
        </p:txBody>
      </p:sp>
      <p:sp>
        <p:nvSpPr>
          <p:cNvPr id="2" name="Footer Placeholder 1"/>
          <p:cNvSpPr>
            <a:spLocks noGrp="1"/>
          </p:cNvSpPr>
          <p:nvPr>
            <p:ph type="ftr" sz="quarter" idx="11"/>
          </p:nvPr>
        </p:nvSpPr>
        <p:spPr/>
        <p:txBody>
          <a:bodyPr/>
          <a:lstStyle/>
          <a:p>
            <a:endParaRPr lang="el-GR"/>
          </a:p>
        </p:txBody>
      </p:sp>
      <p:sp>
        <p:nvSpPr>
          <p:cNvPr id="15" name="Slide Number Placeholder 14"/>
          <p:cNvSpPr>
            <a:spLocks noGrp="1"/>
          </p:cNvSpPr>
          <p:nvPr>
            <p:ph type="sldNum" sz="quarter" idx="12"/>
          </p:nvPr>
        </p:nvSpPr>
        <p:spPr>
          <a:xfrm>
            <a:off x="8229600" y="6473952"/>
            <a:ext cx="758952" cy="246888"/>
          </a:xfrm>
        </p:spPr>
        <p:txBody>
          <a:bodyPr/>
          <a:lstStyle/>
          <a:p>
            <a:fld id="{C3E36331-3E04-4F3F-A6D3-D82086C3559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2D0BB7-7D3A-4951-A613-BAD23B937D43}" type="datetimeFigureOut">
              <a:rPr lang="el-GR" smtClean="0"/>
              <a:pPr/>
              <a:t>7/12/2014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2D0BB7-7D3A-4951-A613-BAD23B937D43}" type="datetimeFigureOut">
              <a:rPr lang="el-GR" smtClean="0"/>
              <a:pPr/>
              <a:t>7/12/2014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82D0BB7-7D3A-4951-A613-BAD23B937D43}" type="datetimeFigureOut">
              <a:rPr lang="el-GR" smtClean="0"/>
              <a:pPr/>
              <a:t>7/12/2014</a:t>
            </a:fld>
            <a:endParaRPr lang="el-GR"/>
          </a:p>
        </p:txBody>
      </p:sp>
      <p:sp>
        <p:nvSpPr>
          <p:cNvPr id="19" name="Footer Placeholder 18"/>
          <p:cNvSpPr>
            <a:spLocks noGrp="1"/>
          </p:cNvSpPr>
          <p:nvPr>
            <p:ph type="ftr" sz="quarter" idx="11"/>
          </p:nvPr>
        </p:nvSpPr>
        <p:spPr>
          <a:xfrm>
            <a:off x="3581400" y="76200"/>
            <a:ext cx="2895600" cy="288925"/>
          </a:xfrm>
        </p:spPr>
        <p:txBody>
          <a:bodyPr/>
          <a:lstStyle/>
          <a:p>
            <a:endParaRPr lang="el-GR"/>
          </a:p>
        </p:txBody>
      </p:sp>
      <p:sp>
        <p:nvSpPr>
          <p:cNvPr id="16" name="Slide Number Placeholder 15"/>
          <p:cNvSpPr>
            <a:spLocks noGrp="1"/>
          </p:cNvSpPr>
          <p:nvPr>
            <p:ph type="sldNum" sz="quarter" idx="12"/>
          </p:nvPr>
        </p:nvSpPr>
        <p:spPr>
          <a:xfrm>
            <a:off x="8229600" y="6473952"/>
            <a:ext cx="758952" cy="246888"/>
          </a:xfrm>
        </p:spPr>
        <p:txBody>
          <a:bodyPr/>
          <a:lstStyle/>
          <a:p>
            <a:fld id="{C3E36331-3E04-4F3F-A6D3-D82086C3559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82D0BB7-7D3A-4951-A613-BAD23B937D43}" type="datetimeFigureOut">
              <a:rPr lang="el-GR" smtClean="0"/>
              <a:pPr/>
              <a:t>7/12/2014</a:t>
            </a:fld>
            <a:endParaRPr lang="el-GR"/>
          </a:p>
        </p:txBody>
      </p:sp>
      <p:sp>
        <p:nvSpPr>
          <p:cNvPr id="11" name="Footer Placeholder 10"/>
          <p:cNvSpPr>
            <a:spLocks noGrp="1"/>
          </p:cNvSpPr>
          <p:nvPr>
            <p:ph type="ftr" sz="quarter" idx="11"/>
          </p:nvPr>
        </p:nvSpPr>
        <p:spPr/>
        <p:txBody>
          <a:bodyPr/>
          <a:lstStyle/>
          <a:p>
            <a:endParaRPr lang="el-GR"/>
          </a:p>
        </p:txBody>
      </p:sp>
      <p:sp>
        <p:nvSpPr>
          <p:cNvPr id="16" name="Slide Number Placeholder 15"/>
          <p:cNvSpPr>
            <a:spLocks noGrp="1"/>
          </p:cNvSpPr>
          <p:nvPr>
            <p:ph type="sldNum" sz="quarter" idx="12"/>
          </p:nvPr>
        </p:nvSpPr>
        <p:spPr/>
        <p:txBody>
          <a:bodyPr/>
          <a:lstStyle/>
          <a:p>
            <a:fld id="{C3E36331-3E04-4F3F-A6D3-D82086C35594}" type="slidenum">
              <a:rPr lang="el-GR" smtClean="0"/>
              <a:pPr/>
              <a:t>‹#›</a:t>
            </a:fld>
            <a:endParaRPr lang="el-G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82D0BB7-7D3A-4951-A613-BAD23B937D43}" type="datetimeFigureOut">
              <a:rPr lang="el-GR" smtClean="0"/>
              <a:pPr/>
              <a:t>7/12/2014</a:t>
            </a:fld>
            <a:endParaRPr lang="el-GR"/>
          </a:p>
        </p:txBody>
      </p:sp>
      <p:sp>
        <p:nvSpPr>
          <p:cNvPr id="10" name="Footer Placeholder 9"/>
          <p:cNvSpPr>
            <a:spLocks noGrp="1"/>
          </p:cNvSpPr>
          <p:nvPr>
            <p:ph type="ftr" sz="quarter" idx="11"/>
          </p:nvPr>
        </p:nvSpPr>
        <p:spPr/>
        <p:txBody>
          <a:bodyPr/>
          <a:lstStyle/>
          <a:p>
            <a:endParaRPr lang="el-GR"/>
          </a:p>
        </p:txBody>
      </p:sp>
      <p:sp>
        <p:nvSpPr>
          <p:cNvPr id="31" name="Slide Number Placeholder 30"/>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82D0BB7-7D3A-4951-A613-BAD23B937D43}" type="datetimeFigureOut">
              <a:rPr lang="el-GR" smtClean="0"/>
              <a:pPr/>
              <a:t>7/12/2014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229600" y="6477000"/>
            <a:ext cx="762000" cy="246888"/>
          </a:xfrm>
        </p:spPr>
        <p:txBody>
          <a:bodyPr/>
          <a:lstStyle/>
          <a:p>
            <a:fld id="{C3E36331-3E04-4F3F-A6D3-D82086C35594}" type="slidenum">
              <a:rPr lang="el-GR" smtClean="0"/>
              <a:pPr/>
              <a:t>‹#›</a:t>
            </a:fld>
            <a:endParaRPr lang="el-G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82D0BB7-7D3A-4951-A613-BAD23B937D43}" type="datetimeFigureOut">
              <a:rPr lang="el-GR" smtClean="0"/>
              <a:pPr/>
              <a:t>7/12/2014</a:t>
            </a:fld>
            <a:endParaRPr lang="el-GR"/>
          </a:p>
        </p:txBody>
      </p:sp>
      <p:sp>
        <p:nvSpPr>
          <p:cNvPr id="21" name="Footer Placeholder 20"/>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2D0BB7-7D3A-4951-A613-BAD23B937D43}" type="datetimeFigureOut">
              <a:rPr lang="el-GR" smtClean="0"/>
              <a:pPr/>
              <a:t>7/12/2014</a:t>
            </a:fld>
            <a:endParaRPr lang="el-GR"/>
          </a:p>
        </p:txBody>
      </p:sp>
      <p:sp>
        <p:nvSpPr>
          <p:cNvPr id="24" name="Footer Placeholder 23"/>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82D0BB7-7D3A-4951-A613-BAD23B937D43}" type="datetimeFigureOut">
              <a:rPr lang="el-GR" smtClean="0"/>
              <a:pPr/>
              <a:t>7/12/2014</a:t>
            </a:fld>
            <a:endParaRPr lang="el-GR"/>
          </a:p>
        </p:txBody>
      </p:sp>
      <p:sp>
        <p:nvSpPr>
          <p:cNvPr id="29" name="Footer Placeholder 28"/>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3E36331-3E04-4F3F-A6D3-D82086C3559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82D0BB7-7D3A-4951-A613-BAD23B937D43}" type="datetimeFigureOut">
              <a:rPr lang="el-GR" smtClean="0"/>
              <a:pPr/>
              <a:t>7/12/2014</a:t>
            </a:fld>
            <a:endParaRPr lang="el-GR"/>
          </a:p>
        </p:txBody>
      </p:sp>
      <p:sp>
        <p:nvSpPr>
          <p:cNvPr id="5" name="Footer Placeholder 4"/>
          <p:cNvSpPr>
            <a:spLocks noGrp="1"/>
          </p:cNvSpPr>
          <p:nvPr>
            <p:ph type="ftr" sz="quarter" idx="11"/>
          </p:nvPr>
        </p:nvSpPr>
        <p:spPr/>
        <p:txBody>
          <a:bodyPr/>
          <a:lstStyle/>
          <a:p>
            <a:endParaRPr lang="el-GR"/>
          </a:p>
        </p:txBody>
      </p:sp>
      <p:sp>
        <p:nvSpPr>
          <p:cNvPr id="31" name="Slide Number Placeholder 30"/>
          <p:cNvSpPr>
            <a:spLocks noGrp="1"/>
          </p:cNvSpPr>
          <p:nvPr>
            <p:ph type="sldNum" sz="quarter" idx="12"/>
          </p:nvPr>
        </p:nvSpPr>
        <p:spPr/>
        <p:txBody>
          <a:bodyPr/>
          <a:lstStyle/>
          <a:p>
            <a:fld id="{C3E36331-3E04-4F3F-A6D3-D82086C35594}" type="slidenum">
              <a:rPr lang="el-GR" smtClean="0"/>
              <a:pPr/>
              <a:t>‹#›</a:t>
            </a:fld>
            <a:endParaRPr lang="el-G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82D0BB7-7D3A-4951-A613-BAD23B937D43}" type="datetimeFigureOut">
              <a:rPr lang="el-GR" smtClean="0"/>
              <a:pPr/>
              <a:t>7/12/2014</a:t>
            </a:fld>
            <a:endParaRPr lang="el-G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3E36331-3E04-4F3F-A6D3-D82086C35594}" type="slidenum">
              <a:rPr lang="el-GR" smtClean="0"/>
              <a:pPr/>
              <a:t>‹#›</a:t>
            </a:fld>
            <a:endParaRPr lang="el-G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8640"/>
            <a:ext cx="7772400" cy="1440159"/>
          </a:xfrm>
        </p:spPr>
        <p:txBody>
          <a:bodyPr>
            <a:normAutofit/>
          </a:bodyPr>
          <a:lstStyle/>
          <a:p>
            <a:r>
              <a:rPr lang="en-US" sz="6600" dirty="0" smtClean="0">
                <a:latin typeface="Times New Roman" pitchFamily="18" charset="0"/>
                <a:cs typeface="Times New Roman" pitchFamily="18" charset="0"/>
              </a:rPr>
              <a:t>ΔΙΟΚΛΗΤΙΑΝΟΣ</a:t>
            </a:r>
            <a:endParaRPr lang="el-GR" sz="66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0" y="1412776"/>
            <a:ext cx="4392488" cy="1368152"/>
          </a:xfrm>
        </p:spPr>
        <p:txBody>
          <a:bodyPr>
            <a:noAutofit/>
          </a:bodyPr>
          <a:lstStyle/>
          <a:p>
            <a:pPr algn="ctr"/>
            <a:r>
              <a:rPr lang="en-US" sz="3200" b="1" cap="all"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Ι Σ Τ Ο Ρ Ι </a:t>
            </a:r>
            <a:r>
              <a:rPr lang="en-US" sz="3200" b="1" cap="all"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Α</a:t>
            </a:r>
            <a:endParaRPr lang="el-GR" sz="3200" b="1" cap="all"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pPr algn="ctr"/>
            <a:r>
              <a:rPr lang="en-US" sz="3200"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Έ </a:t>
            </a:r>
            <a:r>
              <a:rPr lang="en-US" sz="3200"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Τάξη</a:t>
            </a:r>
            <a:r>
              <a:rPr lang="en-US" sz="3200"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ΠΠΣΠΘ</a:t>
            </a:r>
            <a:endParaRPr lang="el-GR" sz="3200" dirty="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p:txBody>
      </p:sp>
      <p:pic>
        <p:nvPicPr>
          <p:cNvPr id="12290" name="Picture 2" descr="http://4.bp.blogspot.com/_WRnjT3uFlIg/TLViJhuRshI/AAAAAAAAC_U/CYSevomxGaM/s1600/%CE%94%CE%99%CE%9F%CE%9A%CE%9B%CE%97%CE%A4%CE%99%CE%91%CE%9D%CE%8C%CE%A3.jpg"/>
          <p:cNvPicPr>
            <a:picLocks noChangeAspect="1" noChangeArrowheads="1"/>
          </p:cNvPicPr>
          <p:nvPr/>
        </p:nvPicPr>
        <p:blipFill>
          <a:blip r:embed="rId3" cstate="print"/>
          <a:srcRect/>
          <a:stretch>
            <a:fillRect/>
          </a:stretch>
        </p:blipFill>
        <p:spPr bwMode="auto">
          <a:xfrm>
            <a:off x="323528" y="1484784"/>
            <a:ext cx="4056385" cy="4725555"/>
          </a:xfrm>
          <a:prstGeom prst="rect">
            <a:avLst/>
          </a:prstGeom>
          <a:noFill/>
          <a:ln w="76200">
            <a:solidFill>
              <a:schemeClr val="tx1"/>
            </a:solidFill>
          </a:ln>
          <a:effectLst>
            <a:outerShdw blurRad="50800" dist="38100" dir="5400000" algn="t" rotWithShape="0">
              <a:prstClr val="black">
                <a:alpha val="40000"/>
              </a:prstClr>
            </a:outerShdw>
          </a:effectLst>
        </p:spPr>
      </p:pic>
      <p:sp>
        <p:nvSpPr>
          <p:cNvPr id="8" name="TextBox 7"/>
          <p:cNvSpPr txBox="1"/>
          <p:nvPr/>
        </p:nvSpPr>
        <p:spPr>
          <a:xfrm>
            <a:off x="4860032" y="3573016"/>
            <a:ext cx="3873176" cy="2308324"/>
          </a:xfrm>
          <a:prstGeom prst="rect">
            <a:avLst/>
          </a:prstGeom>
          <a:noFill/>
          <a:ln w="28575">
            <a:solidFill>
              <a:schemeClr val="tx1"/>
            </a:solidFill>
          </a:ln>
        </p:spPr>
        <p:txBody>
          <a:bodyPr wrap="none" rtlCol="0">
            <a:spAutoFit/>
          </a:bodyPr>
          <a:lstStyle/>
          <a:p>
            <a:pPr>
              <a:spcBef>
                <a:spcPct val="20000"/>
              </a:spcBef>
              <a:buClr>
                <a:schemeClr val="accent1"/>
              </a:buClr>
              <a:buSzPct val="70000"/>
            </a:pP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Ένα</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έργο</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των</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a:t>
            </a:r>
          </a:p>
          <a:p>
            <a:pPr>
              <a:spcBef>
                <a:spcPct val="20000"/>
              </a:spcBef>
              <a:buClr>
                <a:schemeClr val="accent1"/>
              </a:buClr>
              <a:buSzPct val="70000"/>
            </a:pP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Πάνος</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Κελέκης</a:t>
            </a:r>
            <a:endPar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pPr>
              <a:spcBef>
                <a:spcPct val="20000"/>
              </a:spcBef>
              <a:buClr>
                <a:schemeClr val="accent1"/>
              </a:buClr>
              <a:buSzPct val="70000"/>
            </a:pP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Βασίλης</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Μπούτζιος</a:t>
            </a:r>
            <a:endPar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pPr>
              <a:spcBef>
                <a:spcPct val="20000"/>
              </a:spcBef>
              <a:buClr>
                <a:schemeClr val="accent1"/>
              </a:buClr>
              <a:buSzPct val="70000"/>
            </a:pP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Ηλίας</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Μπούτζιος</a:t>
            </a:r>
            <a:endPar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pPr>
              <a:spcBef>
                <a:spcPct val="20000"/>
              </a:spcBef>
              <a:buClr>
                <a:schemeClr val="accent1"/>
              </a:buClr>
              <a:buSzPct val="70000"/>
            </a:pP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Νικόλας</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Σκολαρίκης</a:t>
            </a:r>
            <a:endPar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pPr>
              <a:spcBef>
                <a:spcPct val="20000"/>
              </a:spcBef>
              <a:buClr>
                <a:schemeClr val="accent1"/>
              </a:buClr>
              <a:buSzPct val="70000"/>
            </a:pP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Μηνάς</a:t>
            </a:r>
            <a:r>
              <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 </a:t>
            </a:r>
            <a:r>
              <a:rPr lang="en-US" dirty="0" err="1"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rPr>
              <a:t>Χατζηαράπογλου</a:t>
            </a:r>
            <a:endParaRPr lang="en-US" dirty="0" smtClean="0">
              <a:solidFill>
                <a:schemeClr val="tx2"/>
              </a:solidFill>
              <a:effectLst>
                <a:reflection blurRad="12700" stA="48000" endA="300" endPos="55000" dir="5400000" sy="-90000" algn="bl" rotWithShape="0"/>
              </a:effectLst>
              <a:latin typeface="Verdana" pitchFamily="34" charset="0"/>
              <a:ea typeface="Verdana" pitchFamily="34" charset="0"/>
              <a:cs typeface="Verdana" pitchFamily="34" charset="0"/>
            </a:endParaRP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060848"/>
            <a:ext cx="8686800" cy="3371205"/>
          </a:xfrm>
        </p:spPr>
        <p:txBody>
          <a:bodyPr>
            <a:normAutofit fontScale="85000" lnSpcReduction="10000"/>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err="1" smtClean="0">
                <a:latin typeface="Times New Roman" pitchFamily="18" charset="0"/>
                <a:cs typeface="Times New Roman" pitchFamily="18" charset="0"/>
              </a:rPr>
              <a:t>Γεννήθηκε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στις</a:t>
            </a:r>
            <a:r>
              <a:rPr lang="en-US" dirty="0" smtClean="0">
                <a:latin typeface="Times New Roman" pitchFamily="18" charset="0"/>
                <a:cs typeface="Times New Roman" pitchFamily="18" charset="0"/>
              </a:rPr>
              <a:t> 22 </a:t>
            </a:r>
            <a:r>
              <a:rPr lang="en-US" dirty="0" err="1" smtClean="0">
                <a:latin typeface="Times New Roman" pitchFamily="18" charset="0"/>
                <a:cs typeface="Times New Roman" pitchFamily="18" charset="0"/>
              </a:rPr>
              <a:t>Δεκεμβρίου</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το</a:t>
            </a:r>
            <a:r>
              <a:rPr lang="en-US" dirty="0" smtClean="0">
                <a:latin typeface="Times New Roman" pitchFamily="18" charset="0"/>
                <a:cs typeface="Times New Roman" pitchFamily="18" charset="0"/>
              </a:rPr>
              <a:t> 244 </a:t>
            </a:r>
            <a:r>
              <a:rPr lang="en-US" dirty="0" err="1" smtClean="0">
                <a:latin typeface="Times New Roman" pitchFamily="18" charset="0"/>
                <a:cs typeface="Times New Roman" pitchFamily="18" charset="0"/>
              </a:rPr>
              <a:t>μ.Χ</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 σε μία ταπεινή οικογένεια στη ρωμαϊκή επαρχία </a:t>
            </a:r>
            <a:r>
              <a:rPr lang="en-US" dirty="0" err="1" smtClean="0">
                <a:latin typeface="Times New Roman" pitchFamily="18" charset="0"/>
                <a:cs typeface="Times New Roman" pitchFamily="18" charset="0"/>
              </a:rPr>
              <a:t>της</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Δαλματίας</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Κροατία</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Α</a:t>
            </a:r>
            <a:r>
              <a:rPr lang="el-GR" dirty="0" smtClean="0">
                <a:latin typeface="Times New Roman" pitchFamily="18" charset="0"/>
                <a:cs typeface="Times New Roman" pitchFamily="18" charset="0"/>
              </a:rPr>
              <a:t>ναρριχήθηκε στη στρατιωτική ιεραρχία και έγινε διοικητής</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του ιππικού του αυτοκράτορα </a:t>
            </a:r>
            <a:r>
              <a:rPr lang="en-US" dirty="0" err="1" smtClean="0">
                <a:latin typeface="Times New Roman" pitchFamily="18" charset="0"/>
                <a:cs typeface="Times New Roman" pitchFamily="18" charset="0"/>
              </a:rPr>
              <a:t>Κάρου</a:t>
            </a:r>
            <a:endParaRPr lang="en-US" dirty="0" smtClean="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p:txBody>
      </p:sp>
      <p:sp>
        <p:nvSpPr>
          <p:cNvPr id="4" name="Rectangle 3"/>
          <p:cNvSpPr/>
          <p:nvPr/>
        </p:nvSpPr>
        <p:spPr>
          <a:xfrm>
            <a:off x="611560" y="620688"/>
            <a:ext cx="7560840" cy="923330"/>
          </a:xfrm>
          <a:prstGeom prst="rect">
            <a:avLst/>
          </a:prstGeom>
        </p:spPr>
        <p:txBody>
          <a:bodyPr wrap="square">
            <a:spAutoFit/>
          </a:bodyPr>
          <a:lstStyle/>
          <a:p>
            <a:r>
              <a:rPr lang="en-US" sz="2700" b="1" dirty="0" smtClean="0">
                <a:solidFill>
                  <a:schemeClr val="tx2"/>
                </a:solidFill>
                <a:latin typeface="Times New Roman" pitchFamily="18" charset="0"/>
                <a:cs typeface="Times New Roman" pitchFamily="18" charset="0"/>
              </a:rPr>
              <a:t>ΔΙΟΚΛΗΤΙΑΝΟΣ</a:t>
            </a:r>
            <a:br>
              <a:rPr lang="en-US" sz="2700" b="1" dirty="0" smtClean="0">
                <a:solidFill>
                  <a:schemeClr val="tx2"/>
                </a:solidFill>
                <a:latin typeface="Times New Roman" pitchFamily="18" charset="0"/>
                <a:cs typeface="Times New Roman" pitchFamily="18" charset="0"/>
              </a:rPr>
            </a:br>
            <a:r>
              <a:rPr lang="en-US" sz="2700" b="1" dirty="0" smtClean="0">
                <a:solidFill>
                  <a:schemeClr val="tx2"/>
                </a:solidFill>
                <a:latin typeface="Times New Roman" pitchFamily="18" charset="0"/>
                <a:cs typeface="Times New Roman" pitchFamily="18" charset="0"/>
              </a:rPr>
              <a:t>Gaius Aurelius </a:t>
            </a:r>
            <a:r>
              <a:rPr lang="en-US" sz="2700" b="1" dirty="0" err="1" smtClean="0">
                <a:solidFill>
                  <a:schemeClr val="tx2"/>
                </a:solidFill>
                <a:latin typeface="Times New Roman" pitchFamily="18" charset="0"/>
                <a:cs typeface="Times New Roman" pitchFamily="18" charset="0"/>
              </a:rPr>
              <a:t>Valerius</a:t>
            </a:r>
            <a:r>
              <a:rPr lang="en-US" sz="2700" b="1" dirty="0" smtClean="0">
                <a:solidFill>
                  <a:schemeClr val="tx2"/>
                </a:solidFill>
                <a:latin typeface="Times New Roman" pitchFamily="18" charset="0"/>
                <a:cs typeface="Times New Roman" pitchFamily="18" charset="0"/>
              </a:rPr>
              <a:t> </a:t>
            </a:r>
            <a:r>
              <a:rPr lang="en-US" sz="2700" b="1" dirty="0" err="1" smtClean="0">
                <a:solidFill>
                  <a:schemeClr val="tx2"/>
                </a:solidFill>
                <a:latin typeface="Times New Roman" pitchFamily="18" charset="0"/>
                <a:cs typeface="Times New Roman" pitchFamily="18" charset="0"/>
              </a:rPr>
              <a:t>Diocletianus</a:t>
            </a:r>
            <a:endParaRPr lang="el-GR" sz="2700" b="1" dirty="0">
              <a:solidFill>
                <a:schemeClr val="tx2"/>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04800" y="1340768"/>
            <a:ext cx="8686800" cy="4739357"/>
          </a:xfrm>
        </p:spPr>
        <p:txBody>
          <a:bodyPr>
            <a:normAutofit/>
          </a:bodyPr>
          <a:lstStyle/>
          <a:p>
            <a:r>
              <a:rPr lang="el-GR" dirty="0" smtClean="0">
                <a:latin typeface="Times New Roman" pitchFamily="18" charset="0"/>
                <a:cs typeface="Times New Roman" pitchFamily="18" charset="0"/>
              </a:rPr>
              <a:t>Τον 3ο αιώνα η ρωμαϊκή αυτοκρατορία βρισκόταν σε πλήρη παρακμή. Ξεσπούσαν συνεχώς εμφύλιοι πόλεμοι για τη διαδοχή και κανένας αυτοκράτορας δεν κατάφερε να διατηρήσει την εξουσία για περισσότερο από δύο χρόνια. Οι στρατηγοί και η ανακτορική φρουρά είχαν αποκτήσει τόση δύναμη, που μπορούσαν να δολοφονούν ανενόχλητοι όποιον αυτοκράτορα τους αντιστεκόταν.... </a:t>
            </a:r>
          </a:p>
          <a:p>
            <a:endParaRPr lang="el-GR" dirty="0" smtClean="0"/>
          </a:p>
          <a:p>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544616"/>
          </a:xfrm>
        </p:spPr>
        <p:txBody>
          <a:bodyPr>
            <a:normAutofit fontScale="77500" lnSpcReduction="20000"/>
          </a:bodyPr>
          <a:lstStyle/>
          <a:p>
            <a:r>
              <a:rPr lang="en-US" dirty="0" smtClean="0">
                <a:latin typeface="Times New Roman" pitchFamily="18" charset="0"/>
                <a:cs typeface="Times New Roman" pitchFamily="18" charset="0"/>
              </a:rPr>
              <a:t>284: </a:t>
            </a:r>
            <a:r>
              <a:rPr lang="en-US" dirty="0" err="1" smtClean="0">
                <a:latin typeface="Times New Roman" pitchFamily="18" charset="0"/>
                <a:cs typeface="Times New Roman" pitchFamily="18" charset="0"/>
              </a:rPr>
              <a:t>Ανακυρήσσεται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Αυκράτορας</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των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Ρωμαίων</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Ο Διοκλητιανός αντιλήφθηκε ότι η αυτοκρατορία ήταν τόσο αχανής που ήταν αδύνατον να κυβερνηθεί από έναν μόνο άνθρωπο και το 286 τη χώρισε σε δυτική και ανατολική.... </a:t>
            </a:r>
          </a:p>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Στις 25 Ιουλίου, όρισε ως συν-αυτοκράτορα τον στενό του φίλο, Μαξιμιανό, που ανέλαβε το δυτικό τμήμα και εγκαταστάθηκε στο Μεδιολάνο, δηλαδή το σημερινό Μιλάνο.... </a:t>
            </a:r>
          </a:p>
          <a:p>
            <a:pPr>
              <a:buNone/>
            </a:pPr>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Ο Διοκλητιανός, που παρέμενε επικεφαλής, επιτηρούσε το ανατολικό τμήμα, με έδρα τη Νικομήδεια.... </a:t>
            </a:r>
          </a:p>
          <a:p>
            <a:r>
              <a:rPr lang="el-GR" dirty="0" smtClean="0">
                <a:latin typeface="Times New Roman" pitchFamily="18" charset="0"/>
                <a:cs typeface="Times New Roman" pitchFamily="18" charset="0"/>
              </a:rPr>
              <a:t>Ο Διοκλητιανός και ο Μαξιμιανός όρισαν τους διαδόχους τους, τον Γαλέριο και Κωστάντιο Χλωρό αντίστοιχα.... </a:t>
            </a:r>
          </a:p>
          <a:p>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l-GR" dirty="0" smtClean="0">
                <a:latin typeface="Times New Roman" pitchFamily="18" charset="0"/>
                <a:cs typeface="Times New Roman" pitchFamily="18" charset="0"/>
              </a:rPr>
              <a:t>Φορολογ</a:t>
            </a:r>
            <a:r>
              <a:rPr lang="en-US" dirty="0" smtClean="0">
                <a:latin typeface="Times New Roman" pitchFamily="18" charset="0"/>
                <a:cs typeface="Times New Roman" pitchFamily="18" charset="0"/>
              </a:rPr>
              <a:t>ι</a:t>
            </a:r>
            <a:r>
              <a:rPr lang="el-GR" dirty="0" smtClean="0">
                <a:latin typeface="Times New Roman" pitchFamily="18" charset="0"/>
                <a:cs typeface="Times New Roman" pitchFamily="18" charset="0"/>
              </a:rPr>
              <a:t>α... </a:t>
            </a:r>
            <a:br>
              <a:rPr lang="el-GR" dirty="0" smtClean="0">
                <a:latin typeface="Times New Roman" pitchFamily="18" charset="0"/>
                <a:cs typeface="Times New Roman" pitchFamily="18" charset="0"/>
              </a:rPr>
            </a:br>
            <a:r>
              <a:rPr lang="el-GR" dirty="0" smtClean="0"/>
              <a:t/>
            </a:r>
            <a:br>
              <a:rPr lang="el-GR" dirty="0" smtClean="0"/>
            </a:br>
            <a:r>
              <a:rPr lang="el-GR" dirty="0" smtClean="0"/>
              <a:t>/</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latin typeface="Times New Roman" pitchFamily="18" charset="0"/>
                <a:cs typeface="Times New Roman" pitchFamily="18" charset="0"/>
              </a:rPr>
              <a:t>έκοψε περισσότερα νομίσματα. </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εφάρμοσε μία  πρωτοποριακή μεταρρύθμιση</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την</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«κατά κεφαλήν φορολογία». Με το νέο φορολογικό σύστημα, ο καθένας θα πλήρωνε ένα ποσό ανάλογο με την περιουσία του.... </a:t>
            </a:r>
          </a:p>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Κάθε πέντε χρόνια, ειδικοί απεσταλμένοι επισκέπτονταν όλους τους κατοίκους της αυτοκρατορίας και υπολόγιζαν την αξία των χωραφιών και του συνολικού πλούτου κάθε πολίτη και όριζαν το φόρο που του αντιστοιχούσε.... </a:t>
            </a:r>
          </a:p>
          <a:p>
            <a:endParaRPr lang="el-G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620688"/>
            <a:ext cx="8686800" cy="667544"/>
          </a:xfrm>
        </p:spPr>
        <p:txBody>
          <a:bodyPr>
            <a:normAutofit fontScale="90000"/>
          </a:bodyPr>
          <a:lstStyle/>
          <a:p>
            <a:r>
              <a:rPr lang="en-US" dirty="0" smtClean="0"/>
              <a:t/>
            </a:r>
            <a:br>
              <a:rPr lang="en-US" dirty="0" smtClean="0"/>
            </a:br>
            <a:r>
              <a:rPr lang="el-GR" dirty="0" smtClean="0">
                <a:latin typeface="Times New Roman" pitchFamily="18" charset="0"/>
                <a:cs typeface="Times New Roman" pitchFamily="18" charset="0"/>
              </a:rPr>
              <a:t>Διωγμ</a:t>
            </a:r>
            <a:r>
              <a:rPr lang="en-US" dirty="0" err="1" smtClean="0">
                <a:latin typeface="Times New Roman" pitchFamily="18" charset="0"/>
                <a:cs typeface="Times New Roman" pitchFamily="18" charset="0"/>
              </a:rPr>
              <a:t>οι</a:t>
            </a:r>
            <a:r>
              <a:rPr lang="el-GR" dirty="0" smtClean="0">
                <a:latin typeface="Times New Roman" pitchFamily="18" charset="0"/>
                <a:cs typeface="Times New Roman" pitchFamily="18" charset="0"/>
              </a:rPr>
              <a:t>... </a:t>
            </a:r>
            <a:r>
              <a:rPr lang="el-GR" dirty="0" smtClean="0"/>
              <a:t/>
            </a:r>
            <a:br>
              <a:rPr lang="el-GR" dirty="0" smtClean="0"/>
            </a:br>
            <a:r>
              <a:rPr lang="el-GR" dirty="0" smtClean="0"/>
              <a:t/>
            </a:r>
            <a:br>
              <a:rPr lang="el-GR" dirty="0" smtClean="0"/>
            </a:br>
            <a:endParaRPr lang="el-GR" dirty="0"/>
          </a:p>
        </p:txBody>
      </p:sp>
      <p:sp>
        <p:nvSpPr>
          <p:cNvPr id="6" name="Content Placeholder 5"/>
          <p:cNvSpPr>
            <a:spLocks noGrp="1"/>
          </p:cNvSpPr>
          <p:nvPr>
            <p:ph idx="1"/>
          </p:nvPr>
        </p:nvSpPr>
        <p:spPr>
          <a:xfrm>
            <a:off x="323528" y="1268760"/>
            <a:ext cx="8686800" cy="5187206"/>
          </a:xfrm>
        </p:spPr>
        <p:txBody>
          <a:bodyPr>
            <a:normAutofit fontScale="85000" lnSpcReduction="10000"/>
          </a:bodyPr>
          <a:lstStyle/>
          <a:p>
            <a:r>
              <a:rPr lang="el-GR" dirty="0" smtClean="0">
                <a:latin typeface="Times New Roman" pitchFamily="18" charset="0"/>
                <a:cs typeface="Times New Roman" pitchFamily="18" charset="0"/>
              </a:rPr>
              <a:t>Ο Διοκλητιανός αποκαλούσε τον εαυτό του γιο του Δία και τον Μαξιμιανό, γιο του Ηρακλή.... </a:t>
            </a:r>
          </a:p>
          <a:p>
            <a:r>
              <a:rPr lang="en-US" dirty="0" smtClean="0">
                <a:latin typeface="Times New Roman" pitchFamily="18" charset="0"/>
                <a:cs typeface="Times New Roman" pitchFamily="18" charset="0"/>
              </a:rPr>
              <a:t>Ο</a:t>
            </a:r>
            <a:r>
              <a:rPr lang="el-GR" dirty="0" smtClean="0">
                <a:latin typeface="Times New Roman" pitchFamily="18" charset="0"/>
                <a:cs typeface="Times New Roman" pitchFamily="18" charset="0"/>
              </a:rPr>
              <a:t> Χριστιανισμός, που είχε επεκταθεί σε ολόκληρη τη ρωμαϊκή αυτοκρατορί</a:t>
            </a:r>
            <a:r>
              <a:rPr lang="en-US" dirty="0" smtClean="0">
                <a:latin typeface="Times New Roman" pitchFamily="18" charset="0"/>
                <a:cs typeface="Times New Roman" pitchFamily="18" charset="0"/>
              </a:rPr>
              <a:t>α,</a:t>
            </a:r>
            <a:r>
              <a:rPr lang="el-GR" dirty="0" smtClean="0">
                <a:latin typeface="Times New Roman" pitchFamily="18" charset="0"/>
                <a:cs typeface="Times New Roman" pitchFamily="18" charset="0"/>
              </a:rPr>
              <a:t> αποτελούσε σημαντική απειλή, γιατί οι Χριστιανοί αρνούνταν να προσκυνήσουν είδωλα, όπως αυτό του Θεού Αυτοκράτορα.... </a:t>
            </a:r>
          </a:p>
          <a:p>
            <a:r>
              <a:rPr lang="el-GR" dirty="0" smtClean="0">
                <a:latin typeface="Times New Roman" pitchFamily="18" charset="0"/>
                <a:cs typeface="Times New Roman" pitchFamily="18" charset="0"/>
              </a:rPr>
              <a:t>Τον Φεβρουάριο του 303 ξεκίνησε ο μεγάλος διωγμός των Χριστιανών της ανατολικής ρωμαϊκής αυτοκρατορίας, με παρότρυνση του Γαλέριου που ήταν ακόμα πιο φανατικός διώκτης από τον Διοκλητιανό. Έκαψαν εκκλησίες και χειρόγραφα και απαγόρευσαν την λατρεία των Χριστιανών.... </a:t>
            </a:r>
          </a:p>
          <a:p>
            <a:r>
              <a:rPr lang="en-US" dirty="0" smtClean="0">
                <a:latin typeface="Times New Roman" pitchFamily="18" charset="0"/>
                <a:cs typeface="Times New Roman" pitchFamily="18" charset="0"/>
              </a:rPr>
              <a:t>Π</a:t>
            </a:r>
            <a:r>
              <a:rPr lang="el-GR" dirty="0" smtClean="0">
                <a:latin typeface="Times New Roman" pitchFamily="18" charset="0"/>
                <a:cs typeface="Times New Roman" pitchFamily="18" charset="0"/>
              </a:rPr>
              <a:t>ροκ</a:t>
            </a:r>
            <a:r>
              <a:rPr lang="en-US" dirty="0" err="1" smtClean="0">
                <a:latin typeface="Times New Roman" pitchFamily="18" charset="0"/>
                <a:cs typeface="Times New Roman" pitchFamily="18" charset="0"/>
              </a:rPr>
              <a:t>άλεσαν</a:t>
            </a:r>
            <a:r>
              <a:rPr lang="el-GR" dirty="0" smtClean="0">
                <a:latin typeface="Times New Roman" pitchFamily="18" charset="0"/>
                <a:cs typeface="Times New Roman" pitchFamily="18" charset="0"/>
              </a:rPr>
              <a:t> τη λαϊκή οργή εναντίον του.... </a:t>
            </a:r>
            <a:endParaRPr lang="el-GR" dirty="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86800" cy="838200"/>
          </a:xfrm>
        </p:spPr>
        <p:txBody>
          <a:bodyPr/>
          <a:lstStyle/>
          <a:p>
            <a:r>
              <a:rPr lang="en-US" dirty="0" err="1" smtClean="0">
                <a:latin typeface="Times New Roman" pitchFamily="18" charset="0"/>
                <a:cs typeface="Times New Roman" pitchFamily="18" charset="0"/>
              </a:rPr>
              <a:t>Το</a:t>
            </a:r>
            <a:r>
              <a:rPr lang="en-US" dirty="0" smtClean="0">
                <a:latin typeface="Times New Roman" pitchFamily="18" charset="0"/>
                <a:cs typeface="Times New Roman" pitchFamily="18" charset="0"/>
              </a:rPr>
              <a:t> ΤΕΛΟΣ …</a:t>
            </a:r>
            <a:endParaRPr lang="el-GR"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3"/>
            <a:ext cx="8686800" cy="2450902"/>
          </a:xfrm>
        </p:spPr>
        <p:txBody>
          <a:bodyPr/>
          <a:lstStyle/>
          <a:p>
            <a:r>
              <a:rPr lang="el-GR" dirty="0" smtClean="0">
                <a:latin typeface="Times New Roman" pitchFamily="18" charset="0"/>
                <a:cs typeface="Times New Roman" pitchFamily="18" charset="0"/>
              </a:rPr>
              <a:t>Το 305 ο Διοκλητιανός παραιτήθηκε και αποσύρθηκε στο ανάκτορό του στο Σπάλαθο της Δαλματίας</a:t>
            </a:r>
            <a:r>
              <a:rPr lang="en-US" dirty="0" smtClean="0">
                <a:latin typeface="Times New Roman" pitchFamily="18" charset="0"/>
                <a:cs typeface="Times New Roman" pitchFamily="18" charset="0"/>
              </a:rPr>
              <a:t> </a:t>
            </a:r>
          </a:p>
          <a:p>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Π</a:t>
            </a:r>
            <a:r>
              <a:rPr lang="el-GR" dirty="0" smtClean="0">
                <a:latin typeface="Times New Roman" pitchFamily="18" charset="0"/>
                <a:cs typeface="Times New Roman" pitchFamily="18" charset="0"/>
              </a:rPr>
              <a:t>έθανε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στις</a:t>
            </a:r>
            <a:r>
              <a:rPr lang="en-US" dirty="0" smtClean="0">
                <a:latin typeface="Times New Roman" pitchFamily="18" charset="0"/>
                <a:cs typeface="Times New Roman" pitchFamily="18" charset="0"/>
              </a:rPr>
              <a:t> 3 </a:t>
            </a:r>
            <a:r>
              <a:rPr lang="en-US" dirty="0" err="1" smtClean="0">
                <a:latin typeface="Times New Roman" pitchFamily="18" charset="0"/>
                <a:cs typeface="Times New Roman" pitchFamily="18" charset="0"/>
              </a:rPr>
              <a:t>Δεκεμβρίου</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του</a:t>
            </a:r>
            <a:r>
              <a:rPr lang="en-US" dirty="0" smtClean="0">
                <a:latin typeface="Times New Roman" pitchFamily="18" charset="0"/>
                <a:cs typeface="Times New Roman" pitchFamily="18" charset="0"/>
              </a:rPr>
              <a:t> 311</a:t>
            </a:r>
            <a:endParaRPr lang="el-GR" dirty="0">
              <a:latin typeface="Times New Roman" pitchFamily="18" charset="0"/>
              <a:cs typeface="Times New Roman" pitchFamily="18" charset="0"/>
            </a:endParaRPr>
          </a:p>
        </p:txBody>
      </p:sp>
      <p:pic>
        <p:nvPicPr>
          <p:cNvPr id="5" name="Picture 4" descr="Col.jpg"/>
          <p:cNvPicPr>
            <a:picLocks noChangeAspect="1"/>
          </p:cNvPicPr>
          <p:nvPr/>
        </p:nvPicPr>
        <p:blipFill>
          <a:blip r:embed="rId2" cstate="print"/>
          <a:stretch>
            <a:fillRect/>
          </a:stretch>
        </p:blipFill>
        <p:spPr>
          <a:xfrm>
            <a:off x="1187624" y="4005064"/>
            <a:ext cx="6984776" cy="238658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TotalTime>
  <Words>386</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Trek</vt:lpstr>
      <vt:lpstr>ΔΙΟΚΛΗΤΙΑΝΟΣ</vt:lpstr>
      <vt:lpstr>Slide 2</vt:lpstr>
      <vt:lpstr>Slide 3</vt:lpstr>
      <vt:lpstr>Slide 4</vt:lpstr>
      <vt:lpstr> Φορολογια...   /</vt:lpstr>
      <vt:lpstr> Διωγμοι...   </vt:lpstr>
      <vt:lpstr>Το ΤΕΛΟΣ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ΔΙΟΚΛΗΤΙΑΝΟΣ</dc:title>
  <dc:creator>Spiros Skolarikis</dc:creator>
  <cp:lastModifiedBy>Spiros Skolarikis</cp:lastModifiedBy>
  <cp:revision>27</cp:revision>
  <dcterms:created xsi:type="dcterms:W3CDTF">2014-11-19T17:38:41Z</dcterms:created>
  <dcterms:modified xsi:type="dcterms:W3CDTF">2014-12-07T20:39:21Z</dcterms:modified>
</cp:coreProperties>
</file>